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5" r:id="rId3"/>
    <p:sldId id="272" r:id="rId4"/>
    <p:sldId id="273" r:id="rId5"/>
    <p:sldId id="274" r:id="rId6"/>
    <p:sldId id="284" r:id="rId7"/>
    <p:sldId id="266" r:id="rId8"/>
    <p:sldId id="267" r:id="rId9"/>
    <p:sldId id="283" r:id="rId10"/>
    <p:sldId id="276" r:id="rId11"/>
    <p:sldId id="277" r:id="rId12"/>
    <p:sldId id="269" r:id="rId13"/>
    <p:sldId id="268" r:id="rId14"/>
    <p:sldId id="257" r:id="rId15"/>
    <p:sldId id="259" r:id="rId16"/>
    <p:sldId id="279" r:id="rId17"/>
    <p:sldId id="262" r:id="rId18"/>
    <p:sldId id="280" r:id="rId19"/>
    <p:sldId id="270" r:id="rId20"/>
    <p:sldId id="282" r:id="rId21"/>
    <p:sldId id="281" r:id="rId22"/>
    <p:sldId id="278" r:id="rId23"/>
    <p:sldId id="265" r:id="rId24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76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26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HRV definition &amp; common time-domain metrics: Task Force standards (Circulation, 1996). https://pubmed.ncbi.nlm.nih.gov/8598068/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D4E4C-F182-5495-BC9E-293E8CE73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DB7EAD-1057-DA92-2C95-AFEC40FDC3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54E801-51AB-24FD-84B6-3C74F3EFC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E02A6-906E-595B-A69C-2C1A281F2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84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61BB4-D71F-34DC-65EF-60B5043C6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537ECD-52F9-16CB-D7A1-F45F0DA0D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B6197-96D5-3B74-56F9-773D8F8BA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3DC24-C2D9-E9E2-A426-A62AE9717D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4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100FD-5AA2-5322-F1C8-9F104FEAF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DB356C-FFDA-9A89-12D1-FCA5A63D9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E38B5E-57AD-E1EB-2728-CBE82B29D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E661A-5C49-8DB0-065A-0519FFFF7A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50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96A1A-F6D8-64B6-6ABA-FFA4008B4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7ED389-2674-4E00-C01E-CCBB5E867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FBAD7-2E32-2D51-1247-3439963AB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CCE4D-FCE8-9929-0786-D66F2DB3D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HRV metric definitions (RMSSD, SDNN) and interpretation: Task Force standards (Circulation, 1996). https://pubmed.ncbi.nlm.nih.gov/8598068/
- Equine HRV collection/analysis considerations (including artifacts/arrhythmias): Mitchell et al. (2021) review. https://www.sciencedirect.com/science/article/pii/S1090023320301672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https://archive.physionet.org/tutorials/hrv/ (RR intervals → HR/HRV tutorial)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https://www.ahajournals.org/doi/10.1161/01.cir.93.5.1043 (1996 Task Force; definitions of SDNN and RMSSD)
- https://archive.physionet.org/tutorials/hrv-toolkit/ (time-domain HRV measures; practical computation notes)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A0CE9-8BFA-4B64-7AD1-461CE234A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70C78-4646-2B69-9E89-745E3317E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D29935-F7E4-3DBD-4314-CED3446F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E8D7F-5414-78E1-EC09-89EBD731A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73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BEBE4-DFAA-81EC-25D2-096374984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F9898-4962-6D66-0C39-97C6DBD56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90CF3F-EE40-52B7-64BA-D421CA0CB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97D80-E837-E1BD-4EDA-3786458A5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92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22404-613E-94BF-32E1-A192539AD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BC6078-203F-E866-DEDD-0B793B7C1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905B98-BC60-DD4F-C997-D84274CE7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67CFB-B7C5-A0FE-15BB-5CD8ADF9CA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3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0B147-AB36-6C3A-6936-172CAED63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D4576-7DDF-0248-6453-BC920941E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1662FC-F2A3-36B5-25E6-965FF3B92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F8484-2337-1223-2ADF-F53C59D023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82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C4FA5-05CE-4661-B341-9526E7ED5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5B7434-E824-8B1A-049B-4A24359340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1BCF2C-DC32-A03B-9921-1C8D3B6D3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70519-3874-CBBF-4176-3FBE928D02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7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https://www.scholarpedia.org/article/Van_der_Pol_oscillator (limit cycle behavior)
- https://archive.physionet.org/tutorials/hrv/ (RR/HRV overview; preprocessing context)
- https://commons.wikimedia.org/wiki/File:VanDerPolOscillator.png (image)
- https://commons.wikimedia.org/wiki/File:SinusRhythmLabels.svg (image)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HRV standards and definitions: Task Force (Circulation, 1996). https://pubmed.ncbi.nlm.nih.gov/8598068/
- Equine HRV measurement considerations (artifacts, arrhythmias): Mitchell et al. (2021) review. https://www.sciencedirect.com/science/article/pii/S1090023320301672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A1048-CFE9-5DFB-DFB6-F17CA678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A676C4-B9B2-6B0B-7AEF-5B7EC9699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67639-0BEF-90C5-4F3F-3466D51AF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BD340-1D7F-45B1-E450-F2553C1D4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06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494E3-A401-8E52-ACC2-C0A500D49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97060-D1FB-A2E0-C616-75D4BC7C9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70DFE-D2C2-546C-5C7B-8CA8B02DC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5EA8C-25EE-68F3-A36A-8399B909B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71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9C653-18FD-11A6-B5A2-0B91E3141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AAF75-4C28-9DEC-0145-1686F7AAF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9372C-6CE4-B697-7DB9-45A1582EF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DF9E4-3188-27AA-A5B6-A3D3E0F905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44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CCC5C-11AB-E04B-D3DD-6479E9EA2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90F17D-E7B8-B670-8E10-4E35BF0767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C15A8D-535B-916C-6A79-DBABF6109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26FB0-037B-314C-F17B-F84B4FC8C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71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61B90-B129-D98B-5CC5-419B2BDB8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AF62F7-7913-B10B-98E9-7F137E87E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90F4B1-2919-5A30-8B30-C48BA158C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60C5-58FC-432C-D5DB-C111C53E2E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66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E092D-FAD1-8AF8-448D-AD62D26C7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03E429-B202-0DFA-3D45-D58D02E13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6C603-3BA2-AB25-5C16-F4A2499EF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CF112-B330-74E9-4C4B-4F2BCFE2C4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75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5851F-6A44-4F22-92E9-B60F3C38A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51D449-732D-C8BF-3D55-47E2431B9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7BEC8-69A1-8DB4-8396-7931C6E3E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Definition of HRV and interpretation framework (time-domain, frequency-domain): Task Force standards (Circulation, 1996). https://pubmed.ncbi.nlm.nih.gov/8598068/
- Factors influencing equine HRV during rest/exercise/recovery: Younes et al., Frontiers in Physiology (2016). https://www.frontiersin.org/articles/10.3389/fphys.2016.00155/full
[/Sources]
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0CD0B-4CD6-277F-22F2-0E692BAA3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33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quiphysics/education/tree/main/labs/horse_heart_Vd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rive.google.com/file/d/17JnD0S1rnOVXyJGxOd_vPU73z00aQq4S/view?usp=drive_link" TargetMode="External"/><Relationship Id="rId5" Type="http://schemas.openxmlformats.org/officeDocument/2006/relationships/hyperlink" Target="https://drive.google.com/file/d/1tHT9_Ju7jsudICALo1g34ZxiFcQ3Ok6a/view?usp=drive_link" TargetMode="External"/><Relationship Id="rId4" Type="http://schemas.openxmlformats.org/officeDocument/2006/relationships/hyperlink" Target="https://drive.google.com/drive/folders/1C8C6YqzpEVCts-inkqRmkxJYjD3-ahws?usp=drive_lin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aillyveterinaires.com/lelectrocardiogramme-chez-le-cheval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interest.com/pellave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B1F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4551680"/>
            <a:ext cx="12191695" cy="2306320"/>
          </a:xfrm>
          <a:prstGeom prst="rect">
            <a:avLst/>
          </a:prstGeom>
          <a:solidFill>
            <a:srgbClr val="132B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31520" y="1808480"/>
            <a:ext cx="1060704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4400" dirty="0">
                <a:solidFill>
                  <a:schemeClr val="bg1"/>
                </a:solidFill>
              </a:rPr>
              <a:t>Horse Heartbeats: ECG, HRV, and a Van der Pol Model of Rhythm</a:t>
            </a:r>
          </a:p>
        </p:txBody>
      </p:sp>
      <p:sp>
        <p:nvSpPr>
          <p:cNvPr id="7" name="Shape 5"/>
          <p:cNvSpPr/>
          <p:nvPr/>
        </p:nvSpPr>
        <p:spPr>
          <a:xfrm>
            <a:off x="777240" y="4937760"/>
            <a:ext cx="10607040" cy="1508760"/>
          </a:xfrm>
          <a:prstGeom prst="roundRect">
            <a:avLst/>
          </a:prstGeom>
          <a:solidFill>
            <a:srgbClr val="1B3557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1051560" y="5572760"/>
            <a:ext cx="97383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you’ll learn: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Identify R-peaks in a Polar Equine ECG and recognize motion artifact.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Compute HR from RR/NN intervals and quantify HRV with SDNN and RMSSD.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See how noise and missed/extra beats can distort HRV—and how to choose clean segments.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Use a Van der Pol oscillator to model rhythmic beats and explore how parameters create variability.</a:t>
            </a:r>
          </a:p>
        </p:txBody>
      </p:sp>
      <p:sp>
        <p:nvSpPr>
          <p:cNvPr id="9" name="Text 7"/>
          <p:cNvSpPr/>
          <p:nvPr/>
        </p:nvSpPr>
        <p:spPr>
          <a:xfrm>
            <a:off x="1051560" y="5806440"/>
            <a:ext cx="996696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939E4-ED54-9897-35DA-2E57D69BA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5BF67A17-7C17-BAD1-AE21-86D548C02311}"/>
              </a:ext>
            </a:extLst>
          </p:cNvPr>
          <p:cNvSpPr/>
          <p:nvPr/>
        </p:nvSpPr>
        <p:spPr>
          <a:xfrm>
            <a:off x="726440" y="1305560"/>
            <a:ext cx="5146040" cy="486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FC39F5FD-964F-9829-74BD-8020020ACB7D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3223405-B319-FDA4-1C6C-378E51D572C2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da-DK" sz="2000" b="1" dirty="0">
                <a:solidFill>
                  <a:schemeClr val="bg1"/>
                </a:solidFill>
              </a:rPr>
              <a:t>Van der Pol (VdP) Model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0CD60658-C59A-FD51-4112-FDAE4C6C3C0F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78B6354A-5BC7-70D5-BDBE-6713B6B164F2}"/>
              </a:ext>
            </a:extLst>
          </p:cNvPr>
          <p:cNvSpPr/>
          <p:nvPr/>
        </p:nvSpPr>
        <p:spPr>
          <a:xfrm>
            <a:off x="502920" y="6638544"/>
            <a:ext cx="91440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 • Weekly Duque Routine</a:t>
            </a:r>
            <a:endParaRPr lang="en-US" sz="11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FCA7F3C4-E964-AB86-BFCC-ABE5282FFD15}"/>
              </a:ext>
            </a:extLst>
          </p:cNvPr>
          <p:cNvSpPr/>
          <p:nvPr/>
        </p:nvSpPr>
        <p:spPr>
          <a:xfrm>
            <a:off x="10698480" y="6638544"/>
            <a:ext cx="10058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1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Slide 2</a:t>
            </a:r>
            <a:endParaRPr lang="en-US" sz="1100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97D68BA9-5206-1060-D108-72E87C91AF83}"/>
              </a:ext>
            </a:extLst>
          </p:cNvPr>
          <p:cNvSpPr/>
          <p:nvPr/>
        </p:nvSpPr>
        <p:spPr>
          <a:xfrm>
            <a:off x="6243320" y="1305560"/>
            <a:ext cx="5354320" cy="486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970C88-56A8-A5AF-3D3B-8E470E9E54D5}"/>
              </a:ext>
            </a:extLst>
          </p:cNvPr>
          <p:cNvSpPr txBox="1"/>
          <p:nvPr/>
        </p:nvSpPr>
        <p:spPr>
          <a:xfrm>
            <a:off x="6426200" y="1802676"/>
            <a:ext cx="4988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ystem-ui"/>
              </a:rPr>
              <a:t>The Van der Pol (</a:t>
            </a:r>
            <a:r>
              <a:rPr lang="en-US" sz="2000" b="0" i="0" dirty="0" err="1">
                <a:effectLst/>
                <a:latin typeface="system-ui"/>
              </a:rPr>
              <a:t>VdP</a:t>
            </a:r>
            <a:r>
              <a:rPr lang="en-US" sz="2000" b="0" i="0" dirty="0">
                <a:effectLst/>
                <a:latin typeface="system-ui"/>
              </a:rPr>
              <a:t>) model describes a nonlinear oscillator originally proposed to model self-sustaining electrical circuits.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ystem-ui"/>
              </a:rPr>
              <a:t>In biological systems, it is often used as a simplified model of the heartbeat or other rhythmic physiological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VdP</a:t>
            </a:r>
            <a:r>
              <a:rPr lang="en-US" sz="2000" dirty="0"/>
              <a:t> oscillator is a </a:t>
            </a:r>
            <a:r>
              <a:rPr lang="en-US" sz="2000" i="1" dirty="0"/>
              <a:t>minimal</a:t>
            </a:r>
            <a:r>
              <a:rPr lang="en-US" sz="2000" dirty="0"/>
              <a:t> mathematical way to capture the most essential feature of the heartbeat: a self-sustained, repeating rhythm.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core idea: a stable “limit cycle” = a repeating heartbeat.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45107C-FA00-76E1-BBE5-DDE1A8B0CA58}"/>
                  </a:ext>
                </a:extLst>
              </p:cNvPr>
              <p:cNvSpPr txBox="1"/>
              <p:nvPr/>
            </p:nvSpPr>
            <p:spPr>
              <a:xfrm>
                <a:off x="1193800" y="3594100"/>
                <a:ext cx="4414520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000" b="0" dirty="0">
                    <a:effectLst/>
                    <a:latin typeface="system-ui"/>
                  </a:rPr>
                  <a:t>(</a:t>
                </a:r>
                <a:r>
                  <a:rPr lang="en-US" sz="2000" b="0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000" b="0" dirty="0">
                    <a:effectLst/>
                    <a:latin typeface="system-ui"/>
                  </a:rPr>
                  <a:t>) </a:t>
                </a:r>
                <a:r>
                  <a:rPr lang="en-US" sz="2000" b="0" i="0" dirty="0">
                    <a:effectLst/>
                    <a:latin typeface="system-ui"/>
                  </a:rPr>
                  <a:t>represents </a:t>
                </a:r>
                <a:r>
                  <a:rPr lang="en-US" sz="2000" dirty="0">
                    <a:latin typeface="system-ui"/>
                  </a:rPr>
                  <a:t>the</a:t>
                </a:r>
                <a:r>
                  <a:rPr lang="en-US" sz="2000" b="0" i="0" dirty="0">
                    <a:effectLst/>
                    <a:latin typeface="system-ui"/>
                  </a:rPr>
                  <a:t> membrane voltage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can also be taken as a proxy for ventricular pressure</a:t>
                </a:r>
                <a:endParaRPr lang="en-US" sz="2000" i="0" dirty="0">
                  <a:effectLst/>
                  <a:latin typeface="system-ui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2000" dirty="0">
                    <a:latin typeface="system-ui"/>
                  </a:rPr>
                  <a:t>(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000" dirty="0">
                    <a:latin typeface="system-ui"/>
                  </a:rPr>
                  <a:t>)</a:t>
                </a:r>
                <a:r>
                  <a:rPr lang="en-US" sz="2000" i="1" dirty="0">
                    <a:latin typeface="system-ui"/>
                  </a:rPr>
                  <a:t> </a:t>
                </a:r>
                <a:r>
                  <a:rPr lang="en-US" sz="2000" dirty="0">
                    <a:latin typeface="system-ui"/>
                  </a:rPr>
                  <a:t>represents</a:t>
                </a:r>
                <a:r>
                  <a:rPr lang="en-US" sz="2000" b="0" i="0" dirty="0">
                    <a:effectLst/>
                    <a:latin typeface="system-ui"/>
                  </a:rPr>
                  <a:t> its rate of change.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latin typeface="Symbol" panose="05050102010706020507" pitchFamily="18" charset="2"/>
                  </a:rPr>
                  <a:t>m</a:t>
                </a:r>
                <a:r>
                  <a:rPr lang="en-US" sz="2000" dirty="0">
                    <a:latin typeface="system-ui"/>
                  </a:rPr>
                  <a:t> is a parameter that</a:t>
                </a:r>
                <a:r>
                  <a:rPr lang="en-US" sz="2000" b="0" i="0" dirty="0">
                    <a:effectLst/>
                    <a:latin typeface="system-ui"/>
                  </a:rPr>
                  <a:t> controls the relaxation of the oscillation.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45107C-FA00-76E1-BBE5-DDE1A8B0C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800" y="3594100"/>
                <a:ext cx="4414520" cy="1938992"/>
              </a:xfrm>
              <a:prstGeom prst="rect">
                <a:avLst/>
              </a:prstGeom>
              <a:blipFill>
                <a:blip r:embed="rId3"/>
                <a:stretch>
                  <a:fillRect l="-1243" t="-2201" r="-2486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C5D5EE-6610-3E5A-9D63-A836462EA4ED}"/>
                  </a:ext>
                </a:extLst>
              </p:cNvPr>
              <p:cNvSpPr txBox="1"/>
              <p:nvPr/>
            </p:nvSpPr>
            <p:spPr>
              <a:xfrm>
                <a:off x="1452018" y="2008406"/>
                <a:ext cx="3752374" cy="10160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3200" b="0" dirty="0">
                    <a:solidFill>
                      <a:srgbClr val="0070C0"/>
                    </a:solidFill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C5D5EE-6610-3E5A-9D63-A836462EA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018" y="2008406"/>
                <a:ext cx="3752374" cy="1016047"/>
              </a:xfrm>
              <a:prstGeom prst="rect">
                <a:avLst/>
              </a:prstGeom>
              <a:blipFill>
                <a:blip r:embed="rId4"/>
                <a:stretch>
                  <a:fillRect l="-162" t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2">
            <a:extLst>
              <a:ext uri="{FF2B5EF4-FFF2-40B4-BE49-F238E27FC236}">
                <a16:creationId xmlns:a16="http://schemas.microsoft.com/office/drawing/2014/main" id="{277B8422-4356-1BB0-1FC3-DBBB122698DC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613326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CF268-29A0-54A4-1021-929479F13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319180C1-A3C8-66BF-78F5-AE76B77CB037}"/>
              </a:ext>
            </a:extLst>
          </p:cNvPr>
          <p:cNvSpPr/>
          <p:nvPr/>
        </p:nvSpPr>
        <p:spPr>
          <a:xfrm>
            <a:off x="726440" y="1044446"/>
            <a:ext cx="5146040" cy="512267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12F0EA06-BBC3-8892-481C-0CA79A022C7B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8E5B2F7-DD5C-C7C8-08A0-5CAF6C54DBE6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da-DK" sz="2000" b="1" dirty="0">
                <a:solidFill>
                  <a:schemeClr val="bg1"/>
                </a:solidFill>
              </a:rPr>
              <a:t>Van der Pol (VdP) Model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D66104D-1150-333A-FEBA-A1EE99EBE68C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endParaRPr lang="en-US" sz="13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55B1EE2A-3A09-7AFE-15E1-F435FB84ED4A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23825885-68F9-EEFF-8AE4-FD3E7FC463F4}"/>
              </a:ext>
            </a:extLst>
          </p:cNvPr>
          <p:cNvSpPr/>
          <p:nvPr/>
        </p:nvSpPr>
        <p:spPr>
          <a:xfrm>
            <a:off x="6243320" y="1044446"/>
            <a:ext cx="5354320" cy="512267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63B50F-467C-91A1-A07A-97D4E333B346}"/>
                  </a:ext>
                </a:extLst>
              </p:cNvPr>
              <p:cNvSpPr txBox="1"/>
              <p:nvPr/>
            </p:nvSpPr>
            <p:spPr>
              <a:xfrm>
                <a:off x="6426200" y="1590991"/>
                <a:ext cx="4988560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𝜇 &gt; 0, the system has a stable limit cycle: trajectories converge to the same closed loop regardless of initial conditions.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Physiologically, it’s analogous to the heart’s robust periodic rhythm.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moderately large, the waveform becomes a relaxation oscillation: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Slow phase + fast jump + slow phase + fast jump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That maps naturally onto heart-cycle asymmetry: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Diastole (filling) is typically the longer, slower part of the cycle.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Systole (ejection/contraction) is shorter and faster.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63B50F-467C-91A1-A07A-97D4E333B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200" y="1590991"/>
                <a:ext cx="4988560" cy="4524315"/>
              </a:xfrm>
              <a:prstGeom prst="rect">
                <a:avLst/>
              </a:prstGeom>
              <a:blipFill>
                <a:blip r:embed="rId3"/>
                <a:stretch>
                  <a:fillRect l="-733" t="-1078" r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3" name="Picture 3">
            <a:extLst>
              <a:ext uri="{FF2B5EF4-FFF2-40B4-BE49-F238E27FC236}">
                <a16:creationId xmlns:a16="http://schemas.microsoft.com/office/drawing/2014/main" id="{D7677BE7-E8CE-09BD-B71F-CDAFB932A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" y="1204330"/>
            <a:ext cx="4221480" cy="305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0995EF-3892-0E98-C9FF-219BF8E6C41D}"/>
              </a:ext>
            </a:extLst>
          </p:cNvPr>
          <p:cNvSpPr txBox="1"/>
          <p:nvPr/>
        </p:nvSpPr>
        <p:spPr>
          <a:xfrm>
            <a:off x="4089400" y="633273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https://latexdraw.com/phase-portrait-of-van-der-pol-oscillator/</a:t>
            </a:r>
          </a:p>
        </p:txBody>
      </p:sp>
      <p:pic>
        <p:nvPicPr>
          <p:cNvPr id="5125" name="Picture 5" descr="Oscillations of Van der Pol oscillator">
            <a:extLst>
              <a:ext uri="{FF2B5EF4-FFF2-40B4-BE49-F238E27FC236}">
                <a16:creationId xmlns:a16="http://schemas.microsoft.com/office/drawing/2014/main" id="{9D132954-E28C-43EE-92B9-993BE7BA1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795" y="4291557"/>
            <a:ext cx="3148965" cy="170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3">
            <a:extLst>
              <a:ext uri="{FF2B5EF4-FFF2-40B4-BE49-F238E27FC236}">
                <a16:creationId xmlns:a16="http://schemas.microsoft.com/office/drawing/2014/main" id="{E01A6E74-43C9-C6AB-1FEC-85909F58A458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5660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AB291-CC6E-8067-FAC6-38BAAF74C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eart Rate Variability (HRV) ">
            <a:extLst>
              <a:ext uri="{FF2B5EF4-FFF2-40B4-BE49-F238E27FC236}">
                <a16:creationId xmlns:a16="http://schemas.microsoft.com/office/drawing/2014/main" id="{283DD3D6-23EF-CFA0-9720-941113F76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78" y="756258"/>
            <a:ext cx="6707342" cy="310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31ADCB17-4D44-69D4-517D-FDC08BF1F9E3}"/>
              </a:ext>
            </a:extLst>
          </p:cNvPr>
          <p:cNvSpPr/>
          <p:nvPr/>
        </p:nvSpPr>
        <p:spPr>
          <a:xfrm>
            <a:off x="1285240" y="3696449"/>
            <a:ext cx="9088120" cy="2740927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8B524B31-4165-DDBB-647B-43A5DA791A1B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7B85652-B00E-BDC9-8F38-5607396228A3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Heart Rate Variability (HRV)?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9062E073-DFCA-CAD4-FC0B-197D60E78B0C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18DAD4-7742-C13F-6D05-FC4EAE9BA2F0}"/>
              </a:ext>
            </a:extLst>
          </p:cNvPr>
          <p:cNvSpPr txBox="1">
            <a:spLocks/>
          </p:cNvSpPr>
          <p:nvPr/>
        </p:nvSpPr>
        <p:spPr>
          <a:xfrm>
            <a:off x="1885950" y="4025598"/>
            <a:ext cx="7886699" cy="1943414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685800" marR="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</a:rPr>
              <a:t>What Does HRV Tell Us?</a:t>
            </a:r>
            <a:endParaRPr lang="en-US" sz="2400" dirty="0"/>
          </a:p>
          <a:p>
            <a:endParaRPr lang="en-US" sz="1100" dirty="0"/>
          </a:p>
          <a:p>
            <a:r>
              <a:rPr lang="en-US" sz="1800" dirty="0"/>
              <a:t>Higher HRV is associated with lower stress levels in humans and other animals. </a:t>
            </a:r>
          </a:p>
          <a:p>
            <a:r>
              <a:rPr lang="en-US" sz="1800" dirty="0"/>
              <a:t>Heartbeat coupling and synchronized HRV between humans and horses. </a:t>
            </a:r>
          </a:p>
          <a:p>
            <a:r>
              <a:rPr lang="en-US" sz="1800" dirty="0"/>
              <a:t>HRV synchronization flows both ways—from human to horse and from horse to human. </a:t>
            </a: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57A3335D-1705-54C1-FB63-3B3FE9A48248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32F7820-3CB3-0E53-F88D-40D3FACCE384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6FBEEF-2ABD-5BD8-416A-160A47326749}"/>
              </a:ext>
            </a:extLst>
          </p:cNvPr>
          <p:cNvSpPr txBox="1"/>
          <p:nvPr/>
        </p:nvSpPr>
        <p:spPr>
          <a:xfrm>
            <a:off x="5158524" y="6120310"/>
            <a:ext cx="6095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https://www.tres.in/health-insight/heart-rate-variability-does-it-matter/</a:t>
            </a:r>
          </a:p>
        </p:txBody>
      </p:sp>
    </p:spTree>
    <p:extLst>
      <p:ext uri="{BB962C8B-B14F-4D97-AF65-F5344CB8AC3E}">
        <p14:creationId xmlns:p14="http://schemas.microsoft.com/office/powerpoint/2010/main" val="4017900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C4EEC-F227-480A-FDE7-44D7AAC9C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">
            <a:extLst>
              <a:ext uri="{FF2B5EF4-FFF2-40B4-BE49-F238E27FC236}">
                <a16:creationId xmlns:a16="http://schemas.microsoft.com/office/drawing/2014/main" id="{9B921CCB-2D36-78B1-AB4A-1E5071C27086}"/>
              </a:ext>
            </a:extLst>
          </p:cNvPr>
          <p:cNvSpPr/>
          <p:nvPr/>
        </p:nvSpPr>
        <p:spPr>
          <a:xfrm>
            <a:off x="685800" y="914400"/>
            <a:ext cx="11503152" cy="55778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9337430C-6F8B-B43B-54B7-1421D06CA535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502BEB9-5615-B47F-95B6-44DC03A65BBA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Heart Rate Variability (HRV)?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114A68E4-F65B-87C6-2099-09DF672E9406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DAC74-92E1-F9E0-E64D-8291CDC2E338}"/>
              </a:ext>
            </a:extLst>
          </p:cNvPr>
          <p:cNvSpPr txBox="1"/>
          <p:nvPr/>
        </p:nvSpPr>
        <p:spPr>
          <a:xfrm>
            <a:off x="1264920" y="1447711"/>
            <a:ext cx="956564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2060"/>
                </a:solidFill>
              </a:rPr>
              <a:t>What is HRV?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The measure of variation in time between consecutive heartbeats (the Inter-Beat Interval, or IBI). It is </a:t>
            </a:r>
            <a:r>
              <a:rPr lang="en-US" sz="2000" i="1" dirty="0">
                <a:solidFill>
                  <a:schemeClr val="dk1"/>
                </a:solidFill>
              </a:rPr>
              <a:t>not</a:t>
            </a:r>
            <a:r>
              <a:rPr lang="en-US" sz="2000" dirty="0">
                <a:solidFill>
                  <a:schemeClr val="dk1"/>
                </a:solidFill>
              </a:rPr>
              <a:t> the same as heart rate.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7030A0"/>
                </a:solidFill>
              </a:rPr>
              <a:t>What Does it Tell Us?</a:t>
            </a: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HRV reflects the balance between the sympathetic (stress, "fight-or-flight") and parasympathetic (calm, "rest-and-digest") branches of the autonomic nervous system.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It is a key, non-invasive metric for assessing physiological stress and animal welfare.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000" b="1" dirty="0">
                <a:solidFill>
                  <a:srgbClr val="0070C0"/>
                </a:solidFill>
              </a:rPr>
              <a:t>A reduction in HRV is often associated with a stress response.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6CC3AD2-5C2C-5E1F-6CAF-16902E71A5EF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157A60F-7730-96D7-CCB0-B03E3F9C8638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9717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measure HR + HRV?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04088" y="1276096"/>
            <a:ext cx="10972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HR tells us fast or hard the heart is working. HRV helps interpret how the body is responding.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658368" y="2159000"/>
            <a:ext cx="5669280" cy="37947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sz="2400"/>
          </a:p>
        </p:txBody>
      </p:sp>
      <p:sp>
        <p:nvSpPr>
          <p:cNvPr id="7" name="Shape 5"/>
          <p:cNvSpPr/>
          <p:nvPr/>
        </p:nvSpPr>
        <p:spPr>
          <a:xfrm>
            <a:off x="6510528" y="2159000"/>
            <a:ext cx="4965192" cy="37947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sz="2400"/>
          </a:p>
        </p:txBody>
      </p:sp>
      <p:sp>
        <p:nvSpPr>
          <p:cNvPr id="8" name="Text 6"/>
          <p:cNvSpPr/>
          <p:nvPr/>
        </p:nvSpPr>
        <p:spPr>
          <a:xfrm>
            <a:off x="932688" y="2387600"/>
            <a:ext cx="5212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Heart Rate (HR)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932688" y="3438144"/>
            <a:ext cx="525780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2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Increases with workload: speed + effort + terrain</a:t>
            </a:r>
            <a:endParaRPr lang="en-US" sz="2200" dirty="0"/>
          </a:p>
          <a:p>
            <a:pPr marL="228600" indent="-228600">
              <a:buSzPct val="100000"/>
              <a:buChar char="•"/>
            </a:pPr>
            <a:r>
              <a:rPr lang="en-US" sz="2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Fitness shows up as lower HR for same work </a:t>
            </a:r>
            <a:endParaRPr lang="en-US" sz="2200" dirty="0"/>
          </a:p>
          <a:p>
            <a:pPr marL="228600" indent="-228600">
              <a:buSzPct val="100000"/>
              <a:buChar char="•"/>
            </a:pPr>
            <a:r>
              <a:rPr lang="en-US" sz="2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Recovery HR: how quickly a horse returns toward baseline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784848" y="2387600"/>
            <a:ext cx="4663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6D3FA9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Heart Rate Variability (HRV)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6752844" y="3128264"/>
            <a:ext cx="4480560" cy="1554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buSzPct val="100000"/>
              <a:buChar char="•"/>
            </a:pPr>
            <a:r>
              <a:rPr lang="en-US" sz="2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Beat‑to‑beat timing variation (R‑R intervals)</a:t>
            </a:r>
            <a:endParaRPr lang="en-US" sz="2200" dirty="0"/>
          </a:p>
          <a:p>
            <a:pPr marL="228600" indent="-228600">
              <a:buSzPct val="100000"/>
              <a:buChar char="•"/>
            </a:pPr>
            <a:r>
              <a:rPr lang="en-US" sz="2200" dirty="0"/>
              <a:t>Higher HRV is associated with lower stress levels </a:t>
            </a:r>
          </a:p>
          <a:p>
            <a:pPr marL="228600" indent="-228600">
              <a:buSzPct val="100000"/>
              <a:buChar char="•"/>
            </a:pPr>
            <a:r>
              <a:rPr lang="en-US" sz="2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Most useful when measured in rest and recovery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4A275616-7CED-12F7-A14B-EB27C5021629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F12BCD6D-0514-DABD-2072-41F91734A081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HRV metrics (and what they mean)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685800" y="1488043"/>
            <a:ext cx="10433462" cy="530352"/>
          </a:xfrm>
          <a:prstGeom prst="rect">
            <a:avLst/>
          </a:prstGeom>
          <a:solidFill>
            <a:srgbClr val="F3F5F7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68680" y="1597771"/>
            <a:ext cx="1824611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Metric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2880360" y="1597771"/>
            <a:ext cx="547383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Layman description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7514705" y="1597771"/>
            <a:ext cx="3369817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Best use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10" name="Shape 8"/>
          <p:cNvSpPr/>
          <p:nvPr/>
        </p:nvSpPr>
        <p:spPr>
          <a:xfrm>
            <a:off x="685800" y="2100691"/>
            <a:ext cx="10433462" cy="960120"/>
          </a:xfrm>
          <a:prstGeom prst="rect">
            <a:avLst/>
          </a:prstGeom>
          <a:solidFill>
            <a:srgbClr val="FFFFFF"/>
          </a:solidFill>
          <a:ln w="12700">
            <a:solidFill>
              <a:srgbClr val="EEF2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868681" y="2265283"/>
            <a:ext cx="1741674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B1F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RMSSD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2880361" y="2210419"/>
            <a:ext cx="4280460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500" dirty="0"/>
              <a:t>Root Mean Square of Successive Differences: </a:t>
            </a: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How much one beat interval changes compared with the next.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514704" y="2210419"/>
            <a:ext cx="3422470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500" dirty="0"/>
              <a:t>It’s relatively robust for short recordings and is commonly used in daily readiness/recovery tracking.</a:t>
            </a:r>
          </a:p>
        </p:txBody>
      </p:sp>
      <p:sp>
        <p:nvSpPr>
          <p:cNvPr id="14" name="Shape 12"/>
          <p:cNvSpPr/>
          <p:nvPr/>
        </p:nvSpPr>
        <p:spPr>
          <a:xfrm>
            <a:off x="685800" y="3060811"/>
            <a:ext cx="10433462" cy="960120"/>
          </a:xfrm>
          <a:prstGeom prst="rect">
            <a:avLst/>
          </a:prstGeom>
          <a:solidFill>
            <a:srgbClr val="FFFFFF"/>
          </a:solidFill>
          <a:ln w="12700">
            <a:solidFill>
              <a:srgbClr val="EEF2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68681" y="3225403"/>
            <a:ext cx="1741674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B1F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SDNN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2880361" y="3170539"/>
            <a:ext cx="4280460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500" dirty="0"/>
              <a:t>Standard Deviation of NN intervals: Overall variability across the whole segment you’re analyzing</a:t>
            </a:r>
          </a:p>
        </p:txBody>
      </p:sp>
      <p:sp>
        <p:nvSpPr>
          <p:cNvPr id="17" name="Text 15"/>
          <p:cNvSpPr/>
          <p:nvPr/>
        </p:nvSpPr>
        <p:spPr>
          <a:xfrm>
            <a:off x="7514704" y="3170539"/>
            <a:ext cx="3422470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Longer resting windows; not ideal in noisy exercise data.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685800" y="4020930"/>
            <a:ext cx="10433462" cy="620043"/>
          </a:xfrm>
          <a:prstGeom prst="rect">
            <a:avLst/>
          </a:prstGeom>
          <a:solidFill>
            <a:srgbClr val="FFFFFF"/>
          </a:solidFill>
          <a:ln w="12700">
            <a:solidFill>
              <a:srgbClr val="EEF2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868681" y="4185523"/>
            <a:ext cx="1741674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B1F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Mean HR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2880361" y="4130659"/>
            <a:ext cx="4280460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Average heart rate for a segment.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514704" y="4130659"/>
            <a:ext cx="3422470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Workload + recovery speed.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685800" y="6188113"/>
            <a:ext cx="11503152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Important: HRV metrics are sensitive to artifacts (missed/extra beats) — clean data matters.</a:t>
            </a:r>
            <a:endParaRPr lang="en-US" sz="1200" dirty="0"/>
          </a:p>
        </p:txBody>
      </p:sp>
      <p:sp>
        <p:nvSpPr>
          <p:cNvPr id="27" name="Shape 25"/>
          <p:cNvSpPr/>
          <p:nvPr/>
        </p:nvSpPr>
        <p:spPr>
          <a:xfrm>
            <a:off x="-712521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0">
            <a:extLst>
              <a:ext uri="{FF2B5EF4-FFF2-40B4-BE49-F238E27FC236}">
                <a16:creationId xmlns:a16="http://schemas.microsoft.com/office/drawing/2014/main" id="{358E572B-5F7E-F9CD-43F6-6B5AD145B431}"/>
              </a:ext>
            </a:extLst>
          </p:cNvPr>
          <p:cNvSpPr/>
          <p:nvPr/>
        </p:nvSpPr>
        <p:spPr>
          <a:xfrm>
            <a:off x="685800" y="4646053"/>
            <a:ext cx="10433462" cy="866419"/>
          </a:xfrm>
          <a:prstGeom prst="rect">
            <a:avLst/>
          </a:prstGeom>
          <a:solidFill>
            <a:srgbClr val="FFFFFF"/>
          </a:solidFill>
          <a:ln w="12700">
            <a:solidFill>
              <a:srgbClr val="EEF2F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1">
            <a:extLst>
              <a:ext uri="{FF2B5EF4-FFF2-40B4-BE49-F238E27FC236}">
                <a16:creationId xmlns:a16="http://schemas.microsoft.com/office/drawing/2014/main" id="{C103A8E0-F1E0-8C5D-3159-FEAF25B046F7}"/>
              </a:ext>
            </a:extLst>
          </p:cNvPr>
          <p:cNvSpPr/>
          <p:nvPr/>
        </p:nvSpPr>
        <p:spPr>
          <a:xfrm>
            <a:off x="868681" y="4805229"/>
            <a:ext cx="1741674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B1F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NN intervals</a:t>
            </a:r>
            <a:endParaRPr lang="en-US" sz="1800" dirty="0"/>
          </a:p>
        </p:txBody>
      </p:sp>
      <p:sp>
        <p:nvSpPr>
          <p:cNvPr id="31" name="Text 22">
            <a:extLst>
              <a:ext uri="{FF2B5EF4-FFF2-40B4-BE49-F238E27FC236}">
                <a16:creationId xmlns:a16="http://schemas.microsoft.com/office/drawing/2014/main" id="{1A1FABC2-0C65-F916-98E1-BE05525D0070}"/>
              </a:ext>
            </a:extLst>
          </p:cNvPr>
          <p:cNvSpPr/>
          <p:nvPr/>
        </p:nvSpPr>
        <p:spPr>
          <a:xfrm>
            <a:off x="2880360" y="4797663"/>
            <a:ext cx="4280460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time gaps between consecutive normal heartbeats.</a:t>
            </a:r>
            <a:endParaRPr lang="en-US" sz="1500" dirty="0"/>
          </a:p>
        </p:txBody>
      </p:sp>
      <p:sp>
        <p:nvSpPr>
          <p:cNvPr id="32" name="Text 23">
            <a:extLst>
              <a:ext uri="{FF2B5EF4-FFF2-40B4-BE49-F238E27FC236}">
                <a16:creationId xmlns:a16="http://schemas.microsoft.com/office/drawing/2014/main" id="{348D59B6-2CBE-2C4A-2AA0-12A6576E750C}"/>
              </a:ext>
            </a:extLst>
          </p:cNvPr>
          <p:cNvSpPr/>
          <p:nvPr/>
        </p:nvSpPr>
        <p:spPr>
          <a:xfrm>
            <a:off x="7514704" y="4674502"/>
            <a:ext cx="3524135" cy="777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500" dirty="0"/>
              <a:t>Best to use because the beats are coming from the heart’s normal rhythm, not a premature beat or an artifact.</a:t>
            </a:r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47BB37F6-6BC6-EFCC-77AA-DB2C3A104706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34" name="Text 2">
            <a:extLst>
              <a:ext uri="{FF2B5EF4-FFF2-40B4-BE49-F238E27FC236}">
                <a16:creationId xmlns:a16="http://schemas.microsoft.com/office/drawing/2014/main" id="{9397E5FB-BD3E-1F24-BD3B-4418228611D9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  <a:prstDash val="solid"/>
          </a:ln>
        </p:spPr>
        <p:txBody>
          <a:bodyPr/>
          <a:lstStyle/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1109441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From ECG to heart rate: R-peaks and RR intervals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3F4F6"/>
          </a:solidFill>
          <a:ln w="12700">
            <a:solidFill>
              <a:srgbClr val="F3F4F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822960" y="1828800"/>
            <a:ext cx="3200400" cy="1005840"/>
          </a:xfrm>
          <a:prstGeom prst="roundRect">
            <a:avLst/>
          </a:prstGeom>
          <a:solidFill>
            <a:srgbClr val="E5F6FF"/>
          </a:solidFill>
          <a:ln w="25400">
            <a:solidFill>
              <a:srgbClr val="1D4ED8"/>
            </a:solidFill>
            <a:prstDash val="solid"/>
          </a:ln>
          <a:effectLst>
            <a:outerShdw blurRad="254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05840" y="1965960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ECG signal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1005840" y="2304288"/>
            <a:ext cx="28346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voltage vs time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572000" y="1828800"/>
            <a:ext cx="3200400" cy="1005840"/>
          </a:xfrm>
          <a:prstGeom prst="roundRect">
            <a:avLst/>
          </a:prstGeom>
          <a:solidFill>
            <a:srgbClr val="ECFDF5"/>
          </a:solidFill>
          <a:ln w="25400">
            <a:solidFill>
              <a:srgbClr val="0F766E"/>
            </a:solidFill>
            <a:prstDash val="solid"/>
          </a:ln>
          <a:effectLst>
            <a:outerShdw blurRad="254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754880" y="1965960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R-peak times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4754880" y="2304288"/>
            <a:ext cx="28346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t₀, t₁, t₂, …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321040" y="1828800"/>
            <a:ext cx="3200400" cy="1005840"/>
          </a:xfrm>
          <a:prstGeom prst="roundRect">
            <a:avLst/>
          </a:prstGeom>
          <a:solidFill>
            <a:srgbClr val="FEF2F2"/>
          </a:solidFill>
          <a:ln w="25400">
            <a:solidFill>
              <a:srgbClr val="DC2626"/>
            </a:solidFill>
            <a:prstDash val="solid"/>
          </a:ln>
          <a:effectLst>
            <a:outerShdw blurRad="25400" dist="127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503920" y="1965960"/>
            <a:ext cx="2834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RR intervals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8503920" y="2304288"/>
            <a:ext cx="28346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RRₙ = tₙ − tₙ₋₁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23360" y="2176272"/>
            <a:ext cx="548640" cy="320040"/>
          </a:xfrm>
          <a:prstGeom prst="rightArrow">
            <a:avLst/>
          </a:prstGeom>
          <a:solidFill>
            <a:srgbClr val="4B5563"/>
          </a:solidFill>
          <a:ln w="12700">
            <a:solidFill>
              <a:srgbClr val="4B55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772400" y="2176272"/>
            <a:ext cx="548640" cy="320040"/>
          </a:xfrm>
          <a:prstGeom prst="rightArrow">
            <a:avLst/>
          </a:prstGeom>
          <a:solidFill>
            <a:srgbClr val="4B5563"/>
          </a:solidFill>
          <a:ln w="12700">
            <a:solidFill>
              <a:srgbClr val="4B556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1005840" y="3474720"/>
            <a:ext cx="10149840" cy="2194560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5520" y="3767328"/>
            <a:ext cx="4180840" cy="594360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1417320" y="4434840"/>
            <a:ext cx="955548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If RR intervals vary from beat to beat, the *instantaneous* heart rate varies too.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That variation is the raw material for HRV.</a:t>
            </a:r>
            <a:endParaRPr lang="en-US" sz="2000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640E2A95-67A0-B6C0-F25C-8F5F925BAC37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002060"/>
          </a:solidFill>
          <a:ln w="12700">
            <a:solidFill>
              <a:srgbClr val="00206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1109441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Calculating SDNN and RMSSD (time-domain HRV)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3F4F6"/>
          </a:solidFill>
          <a:ln w="12700">
            <a:solidFill>
              <a:srgbClr val="F3F4F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731520" y="1051560"/>
            <a:ext cx="5669280" cy="5349240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E5E7EB"/>
            </a:solidFill>
            <a:prstDash val="solid"/>
          </a:ln>
          <a:effectLst>
            <a:outerShdw blurRad="25400" dist="12700" dir="27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05840" y="1234440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</a:rPr>
              <a:t>Inputs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05840" y="1572768"/>
            <a:ext cx="530352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50" dirty="0">
                <a:solidFill>
                  <a:srgbClr val="111827"/>
                </a:solidFill>
              </a:rPr>
              <a:t>Use NN (normal-to-normal) intervals: RR₁, RR₂, …, RRₙ (after removing artifacts/ectopic beats).</a:t>
            </a: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111827"/>
                </a:solidFill>
              </a:rPr>
              <a:t>Units are often ms.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1005840" y="2331720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</a:rPr>
              <a:t>Formulas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05840" y="4757071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</a:rPr>
              <a:t>Step-by-step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12"/>
              <p:cNvSpPr/>
              <p:nvPr/>
            </p:nvSpPr>
            <p:spPr>
              <a:xfrm>
                <a:off x="1005840" y="4664936"/>
                <a:ext cx="5303520" cy="1828800"/>
              </a:xfrm>
              <a:prstGeom prst="rect">
                <a:avLst/>
              </a:prstGeom>
              <a:noFill/>
              <a:ln/>
            </p:spPr>
            <p:txBody>
              <a:bodyPr wrap="square" rtlCol="0" anchor="ctr"/>
              <a:lstStyle/>
              <a:p>
                <a:r>
                  <a:rPr lang="en-US" sz="1350" dirty="0">
                    <a:solidFill>
                      <a:srgbClr val="111827"/>
                    </a:solidFill>
                  </a:rPr>
                  <a:t>1) Compute the mean RR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𝑅𝑅</m:t>
                        </m:r>
                      </m:e>
                    </m:acc>
                  </m:oMath>
                </a14:m>
                <a:r>
                  <a:rPr lang="en-US" sz="1350" dirty="0">
                    <a:solidFill>
                      <a:srgbClr val="111827"/>
                    </a:solidFill>
                  </a:rPr>
                  <a:t>)</a:t>
                </a:r>
                <a:endParaRPr lang="en-US" sz="1350" dirty="0"/>
              </a:p>
              <a:p>
                <a:pPr marL="0" indent="0">
                  <a:buNone/>
                </a:pPr>
                <a:r>
                  <a:rPr lang="en-US" sz="1350" dirty="0">
                    <a:solidFill>
                      <a:srgbClr val="111827"/>
                    </a:solidFill>
                  </a:rPr>
                  <a:t>2) SDNN: take the sample standard deviation of RR</a:t>
                </a:r>
                <a:endParaRPr lang="en-US" sz="1350" dirty="0"/>
              </a:p>
              <a:p>
                <a:pPr marL="0" indent="0">
                  <a:buNone/>
                </a:pPr>
                <a:r>
                  <a:rPr lang="en-US" sz="1350" dirty="0">
                    <a:solidFill>
                      <a:srgbClr val="111827"/>
                    </a:solidFill>
                  </a:rPr>
                  <a:t>3) Compute successive differences: ΔRRₙ = RRₙ − RRₙ₋₁</a:t>
                </a:r>
                <a:endParaRPr lang="en-US" sz="1350" dirty="0"/>
              </a:p>
              <a:p>
                <a:pPr marL="0" indent="0">
                  <a:buNone/>
                </a:pPr>
                <a:r>
                  <a:rPr lang="en-US" sz="1350" dirty="0">
                    <a:solidFill>
                      <a:srgbClr val="111827"/>
                    </a:solidFill>
                  </a:rPr>
                  <a:t>4) RMSSD: square ΔRR, average, then take the square root</a:t>
                </a:r>
                <a:endParaRPr lang="en-US" sz="1350" dirty="0"/>
              </a:p>
            </p:txBody>
          </p:sp>
        </mc:Choice>
        <mc:Fallback xmlns="">
          <p:sp>
            <p:nvSpPr>
              <p:cNvPr id="14" name="Tex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" y="4664936"/>
                <a:ext cx="5303520" cy="1828800"/>
              </a:xfrm>
              <a:prstGeom prst="rect">
                <a:avLst/>
              </a:prstGeom>
              <a:blipFill>
                <a:blip r:embed="rId3"/>
                <a:stretch>
                  <a:fillRect l="-23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hape 13"/>
          <p:cNvSpPr/>
          <p:nvPr/>
        </p:nvSpPr>
        <p:spPr>
          <a:xfrm>
            <a:off x="6583680" y="1051560"/>
            <a:ext cx="5422392" cy="5349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25400" dist="12700" dir="27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6858000" y="1234440"/>
            <a:ext cx="4892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</a:rPr>
              <a:t>Worked example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858000" y="1572768"/>
            <a:ext cx="4892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50" dirty="0">
                <a:solidFill>
                  <a:srgbClr val="4B5563"/>
                </a:solidFill>
              </a:rPr>
              <a:t>Example NN intervals (ms):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6858000" y="1874520"/>
            <a:ext cx="4892040" cy="1325880"/>
          </a:xfrm>
          <a:prstGeom prst="roundRect">
            <a:avLst/>
          </a:prstGeom>
          <a:solidFill>
            <a:srgbClr val="EEF2FF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040880" y="2057400"/>
            <a:ext cx="4526280" cy="960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n:      1     2     3     4     5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RR:  1000   980  1020   990  1010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ΔRR:       -20    40   -30    20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858000" y="3429000"/>
            <a:ext cx="4892040" cy="2971800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086600" y="3611880"/>
            <a:ext cx="4526280" cy="2606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Mean RR = 1000 ms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SDNN: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  deviations: 0, −20, 20, −10, 10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  squares sum = 1000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  SDNN = √(1000/4) = 15.8 ms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RMSSD: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  squares of ΔRR: 400, 1600, 900, 400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  sum = 3300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111827"/>
                </a:solidFill>
              </a:rPr>
              <a:t>  RMSSD = √(3300/4) = 28.7 ms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404997-098E-B023-87D7-C9069B461B60}"/>
                  </a:ext>
                </a:extLst>
              </p:cNvPr>
              <p:cNvSpPr txBox="1"/>
              <p:nvPr/>
            </p:nvSpPr>
            <p:spPr>
              <a:xfrm>
                <a:off x="1719484" y="2531142"/>
                <a:ext cx="3399649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SDNN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𝑅𝑅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404997-098E-B023-87D7-C9069B461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484" y="2531142"/>
                <a:ext cx="3399649" cy="10776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4067C2-BD40-D3E3-A390-2AB60DE0A9B3}"/>
                  </a:ext>
                </a:extLst>
              </p:cNvPr>
              <p:cNvSpPr txBox="1"/>
              <p:nvPr/>
            </p:nvSpPr>
            <p:spPr>
              <a:xfrm>
                <a:off x="1636240" y="3677325"/>
                <a:ext cx="3859839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RMSSD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4067C2-BD40-D3E3-A390-2AB60DE0A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240" y="3677325"/>
                <a:ext cx="3859839" cy="1077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2">
            <a:extLst>
              <a:ext uri="{FF2B5EF4-FFF2-40B4-BE49-F238E27FC236}">
                <a16:creationId xmlns:a16="http://schemas.microsoft.com/office/drawing/2014/main" id="{ECF375AA-88A8-77E5-65F8-971E88823850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5210D-3B68-D5E7-79E7-F92B2A18D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4AA52952-450D-D5DE-2FA4-65DFC1EE4464}"/>
              </a:ext>
            </a:extLst>
          </p:cNvPr>
          <p:cNvSpPr/>
          <p:nvPr/>
        </p:nvSpPr>
        <p:spPr>
          <a:xfrm>
            <a:off x="726440" y="1305560"/>
            <a:ext cx="5146040" cy="486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E4703449-4B66-8071-ADBC-614F15D6C6FF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58BDBC6-656D-DD6C-1AF1-8E30FC4CDADC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da-DK" sz="2000" b="1" dirty="0">
                <a:solidFill>
                  <a:schemeClr val="bg1"/>
                </a:solidFill>
              </a:rPr>
              <a:t>Modified Van der Pol (VdP) Model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73E1C13B-F071-0EDE-9B07-6385891C5AB3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7FBFDF3A-AE37-BB0E-A175-24DD4874CCE6}"/>
              </a:ext>
            </a:extLst>
          </p:cNvPr>
          <p:cNvSpPr/>
          <p:nvPr/>
        </p:nvSpPr>
        <p:spPr>
          <a:xfrm>
            <a:off x="6243320" y="1305560"/>
            <a:ext cx="5354320" cy="486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FF1ED-961D-AE15-0F63-EA31AF2F413C}"/>
              </a:ext>
            </a:extLst>
          </p:cNvPr>
          <p:cNvSpPr txBox="1"/>
          <p:nvPr/>
        </p:nvSpPr>
        <p:spPr>
          <a:xfrm>
            <a:off x="6426200" y="1928396"/>
            <a:ext cx="4988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VdP</a:t>
            </a:r>
            <a:r>
              <a:rPr lang="en-US" dirty="0"/>
              <a:t> model is deterministic, and HRV =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model HRV, we will modify the constant restoring term, −𝑋, with a time-varying restoring strength, −𝜔(𝑡)𝑋.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makes the system non-autonomous, so the oscillator’s cycle timing can change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define the time-dependent parameter as a sinusoidal modulation: </a:t>
            </a:r>
            <a:r>
              <a:rPr lang="el-GR" i="1" dirty="0"/>
              <a:t>ω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l-GR" i="1" dirty="0"/>
              <a:t>ω</a:t>
            </a:r>
            <a:r>
              <a:rPr lang="el-GR" baseline="-25000" dirty="0"/>
              <a:t>0</a:t>
            </a:r>
            <a:r>
              <a:rPr lang="el-GR" dirty="0"/>
              <a:t>​+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sin(2</a:t>
            </a:r>
            <a:r>
              <a:rPr lang="el-GR" dirty="0"/>
              <a:t>π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/>
              <a:t>the oscillator beats at a steady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&gt;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</a:t>
            </a:r>
            <a:r>
              <a:rPr lang="en-US" dirty="0"/>
              <a:t>, the instantaneous frequency oscillates, which fluctuates the heart rate.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E147D-E31F-721C-F52B-8A6632735080}"/>
              </a:ext>
            </a:extLst>
          </p:cNvPr>
          <p:cNvSpPr txBox="1"/>
          <p:nvPr/>
        </p:nvSpPr>
        <p:spPr>
          <a:xfrm>
            <a:off x="1095414" y="3873097"/>
            <a:ext cx="45907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latin typeface="Symbol" panose="05050102010706020507" pitchFamily="18" charset="2"/>
              </a:rPr>
              <a:t>w</a:t>
            </a:r>
            <a:r>
              <a:rPr lang="en-US" sz="2000" i="1" baseline="-25000" dirty="0">
                <a:latin typeface="Symbol" panose="05050102010706020507" pitchFamily="18" charset="2"/>
              </a:rPr>
              <a:t>0</a:t>
            </a:r>
            <a:r>
              <a:rPr lang="en-US" sz="2000" dirty="0"/>
              <a:t>  controls the baseline heart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/>
              <a:t> is the amplitude of frequency modulation (which controls HRV strength)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/>
              <a:t>is the modulation frequency, which sets the timescale of variability.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5944C5-E581-0AC7-8889-203B0042BB1C}"/>
                  </a:ext>
                </a:extLst>
              </p:cNvPr>
              <p:cNvSpPr txBox="1"/>
              <p:nvPr/>
            </p:nvSpPr>
            <p:spPr>
              <a:xfrm>
                <a:off x="1054774" y="2028643"/>
                <a:ext cx="4309706" cy="17506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 b="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5944C5-E581-0AC7-8889-203B0042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74" y="2028643"/>
                <a:ext cx="4309706" cy="1750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3">
            <a:extLst>
              <a:ext uri="{FF2B5EF4-FFF2-40B4-BE49-F238E27FC236}">
                <a16:creationId xmlns:a16="http://schemas.microsoft.com/office/drawing/2014/main" id="{234DAB65-A0D4-1C4C-3FA4-61075F1945C4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6B5122B1-7836-C5F9-0A07-B82063F34119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743962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FAA9A-67CA-CDA2-F5B7-A7EDFC767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B0A53652-F493-5D12-E10A-4A0FF33CA25C}"/>
              </a:ext>
            </a:extLst>
          </p:cNvPr>
          <p:cNvSpPr/>
          <p:nvPr/>
        </p:nvSpPr>
        <p:spPr>
          <a:xfrm>
            <a:off x="6976753" y="1468263"/>
            <a:ext cx="4779818" cy="4378673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119D002A-E56C-6AFE-6010-C03CB5921130}"/>
              </a:ext>
            </a:extLst>
          </p:cNvPr>
          <p:cNvSpPr/>
          <p:nvPr/>
        </p:nvSpPr>
        <p:spPr>
          <a:xfrm>
            <a:off x="876300" y="1475861"/>
            <a:ext cx="5389880" cy="4378673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C77229A3-D945-CDE1-BBDB-99DA0ACE2CBA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2FA0138-BA18-7CE0-F3F4-8958EA938B3D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How do we measure HR and HRV?</a:t>
            </a:r>
            <a:endParaRPr lang="en-US" sz="2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756BFD8-CE39-9F00-5BC3-2E083E6582E0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B2BD04FC-3915-16FB-EA2B-150ED07DC7AB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8F7D40-E0CC-09D6-EEE0-46C8D755B3D4}"/>
              </a:ext>
            </a:extLst>
          </p:cNvPr>
          <p:cNvSpPr txBox="1">
            <a:spLocks/>
          </p:cNvSpPr>
          <p:nvPr/>
        </p:nvSpPr>
        <p:spPr>
          <a:xfrm>
            <a:off x="1406310" y="1869522"/>
            <a:ext cx="4555490" cy="3576156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685800" marR="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en-US" sz="2600" b="1" dirty="0">
                <a:solidFill>
                  <a:srgbClr val="002060"/>
                </a:solidFill>
              </a:rPr>
              <a:t>The Polar V800 </a:t>
            </a:r>
            <a:r>
              <a:rPr lang="en-US" sz="2600" dirty="0">
                <a:solidFill>
                  <a:schemeClr val="dk1"/>
                </a:solidFill>
              </a:rPr>
              <a:t>heart rate monitor is a system validated for collecting accurate Inter-Beat Interval (IBI) data in horses.</a:t>
            </a:r>
          </a:p>
          <a:p>
            <a:pPr marL="0" lvl="0" indent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en-US" sz="1200" dirty="0">
              <a:solidFill>
                <a:schemeClr val="dk1"/>
              </a:solidFill>
            </a:endParaRPr>
          </a:p>
          <a:p>
            <a:pPr marL="0" lvl="0" indent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en-US" b="1" dirty="0">
                <a:solidFill>
                  <a:srgbClr val="7030A0"/>
                </a:solidFill>
              </a:rPr>
              <a:t>How it Works:</a:t>
            </a:r>
          </a:p>
          <a:p>
            <a:pPr marL="457200" lvl="0" indent="-31750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1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An electrode belt is placed around the horse's girth, near the elbow, to capture the heart's electrical signals.</a:t>
            </a:r>
          </a:p>
          <a:p>
            <a:pPr marL="457200" lvl="0" indent="-31750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1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It records beat-to-beat (R-R interval) data, which is essential for both heart rate and HRV analysis.</a:t>
            </a:r>
          </a:p>
        </p:txBody>
      </p:sp>
      <p:pic>
        <p:nvPicPr>
          <p:cNvPr id="8" name="Google Shape;139;p25">
            <a:extLst>
              <a:ext uri="{FF2B5EF4-FFF2-40B4-BE49-F238E27FC236}">
                <a16:creationId xmlns:a16="http://schemas.microsoft.com/office/drawing/2014/main" id="{4E1B25BC-BB4E-19D2-EF2F-644D0466FA6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477" y="1742393"/>
            <a:ext cx="3834245" cy="383041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91BB09B4-9B28-42AD-3B07-4248721268CF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756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D712B-97F0-3C63-50E0-145866D4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BD3C8E8A-CA98-3E26-435D-56EF078F9B3F}"/>
              </a:ext>
            </a:extLst>
          </p:cNvPr>
          <p:cNvSpPr/>
          <p:nvPr/>
        </p:nvSpPr>
        <p:spPr>
          <a:xfrm>
            <a:off x="6187442" y="1315720"/>
            <a:ext cx="5064758" cy="46837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3542A908-AECB-5A86-A7E7-0AC53B0A532C}"/>
              </a:ext>
            </a:extLst>
          </p:cNvPr>
          <p:cNvSpPr/>
          <p:nvPr/>
        </p:nvSpPr>
        <p:spPr>
          <a:xfrm>
            <a:off x="665480" y="1236472"/>
            <a:ext cx="4973320" cy="4763008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C2DD4689-D049-958B-91C1-DBCF7BB47755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19BA658-1684-C027-7F2B-1125E6F01DFB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mammalian heart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7B5DA85B-6D92-F6F8-41FD-553AA54DF541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EA8061-2C73-D10F-35A5-01DF8229B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92" y="1688976"/>
            <a:ext cx="3945255" cy="403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6807A0-2354-A408-97AA-64383F7888CD}"/>
              </a:ext>
            </a:extLst>
          </p:cNvPr>
          <p:cNvSpPr txBox="1"/>
          <p:nvPr/>
        </p:nvSpPr>
        <p:spPr>
          <a:xfrm>
            <a:off x="6465571" y="1771316"/>
            <a:ext cx="45084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mammalian heart is a four-chambered pump with four main valves: the tricuspid, pulmonary, mitral, and aortic valves.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chambers are the right and left atria and the right and left ventricles.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atria receive blood returning to the heart and help fill the ventricles.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right ventricle pumps blood to the lungs.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left ventricle pumps blood to the body.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heartbeat is initiated by the heart’s electrical pacemaker—usually the sinoatrial (SA) node.</a:t>
            </a: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581A8B4C-C3C3-CA5A-F2BE-10D5796DD62A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10D8985A-712E-20DC-95CF-9120E5493A11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69566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22DC6-D085-D4B5-8354-00C15CB19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3">
            <a:extLst>
              <a:ext uri="{FF2B5EF4-FFF2-40B4-BE49-F238E27FC236}">
                <a16:creationId xmlns:a16="http://schemas.microsoft.com/office/drawing/2014/main" id="{5F4BDEE7-7964-617C-32FF-9776A5AC26C8}"/>
              </a:ext>
            </a:extLst>
          </p:cNvPr>
          <p:cNvSpPr/>
          <p:nvPr/>
        </p:nvSpPr>
        <p:spPr>
          <a:xfrm>
            <a:off x="6272348" y="1454912"/>
            <a:ext cx="5660572" cy="4625848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893547F9-01B3-E4CA-6C4A-167FB9AAF55B}"/>
              </a:ext>
            </a:extLst>
          </p:cNvPr>
          <p:cNvSpPr/>
          <p:nvPr/>
        </p:nvSpPr>
        <p:spPr>
          <a:xfrm>
            <a:off x="12232879" y="5198716"/>
            <a:ext cx="2575513" cy="640721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CD6F46EF-5A7B-BF21-2390-9D726B941560}"/>
              </a:ext>
            </a:extLst>
          </p:cNvPr>
          <p:cNvSpPr/>
          <p:nvPr/>
        </p:nvSpPr>
        <p:spPr>
          <a:xfrm>
            <a:off x="435429" y="1460764"/>
            <a:ext cx="5389880" cy="4378673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8B10EFA3-ACC3-4C40-F153-27C335B7DAA2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4A7F7AF-6D63-79A4-4D44-A2C9146BAC3F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Interpreting the ECG and noise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5209D72E-DC97-F754-2883-D00FDED622CC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8EBE18-FB4E-4EF8-4312-DDC34BCA856C}"/>
              </a:ext>
            </a:extLst>
          </p:cNvPr>
          <p:cNvSpPr txBox="1">
            <a:spLocks/>
          </p:cNvSpPr>
          <p:nvPr/>
        </p:nvSpPr>
        <p:spPr>
          <a:xfrm>
            <a:off x="965439" y="1854425"/>
            <a:ext cx="4555490" cy="3576156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685800" marR="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AE15C354-C395-CF33-D2CB-694701056637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9D795346-7D19-7D02-3ACE-AD876E790BAF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33B9137C-0FE9-3E71-5D71-9D062AC2C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160" y="1722441"/>
            <a:ext cx="5166360" cy="20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B3BB4D-8FDE-8AE8-E8D5-AA2F7C73AB98}"/>
              </a:ext>
            </a:extLst>
          </p:cNvPr>
          <p:cNvSpPr txBox="1"/>
          <p:nvPr/>
        </p:nvSpPr>
        <p:spPr>
          <a:xfrm>
            <a:off x="774253" y="2047881"/>
            <a:ext cx="46257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Polar Equine strap gives an ECG-like waveform where each heartbeat shows up as a sharp R-peak (the big spike).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HR and HRV come from the timing between R-peaks (RR/NN intervals), not from the exact shape of the wave.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may see small baseline wiggles and a fuzzy trace, but the R-peaks stay clear and consistently shaped.</a:t>
            </a:r>
          </a:p>
        </p:txBody>
      </p:sp>
    </p:spTree>
    <p:extLst>
      <p:ext uri="{BB962C8B-B14F-4D97-AF65-F5344CB8AC3E}">
        <p14:creationId xmlns:p14="http://schemas.microsoft.com/office/powerpoint/2010/main" val="1093278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792D9-19AF-D8A1-4536-C89DF2F14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3">
            <a:extLst>
              <a:ext uri="{FF2B5EF4-FFF2-40B4-BE49-F238E27FC236}">
                <a16:creationId xmlns:a16="http://schemas.microsoft.com/office/drawing/2014/main" id="{81800612-CD10-AD03-30CB-5A763F7C4943}"/>
              </a:ext>
            </a:extLst>
          </p:cNvPr>
          <p:cNvSpPr/>
          <p:nvPr/>
        </p:nvSpPr>
        <p:spPr>
          <a:xfrm>
            <a:off x="6272348" y="1454912"/>
            <a:ext cx="5660572" cy="4625848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3ADC2D18-4615-314E-2DA5-29C50CEA856A}"/>
              </a:ext>
            </a:extLst>
          </p:cNvPr>
          <p:cNvSpPr/>
          <p:nvPr/>
        </p:nvSpPr>
        <p:spPr>
          <a:xfrm>
            <a:off x="12232879" y="5198716"/>
            <a:ext cx="2575513" cy="640721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F8F53D25-526E-00AF-46AF-320D89DFC868}"/>
              </a:ext>
            </a:extLst>
          </p:cNvPr>
          <p:cNvSpPr/>
          <p:nvPr/>
        </p:nvSpPr>
        <p:spPr>
          <a:xfrm>
            <a:off x="435429" y="1460764"/>
            <a:ext cx="5389880" cy="4378673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058DCE81-91EA-02DC-63E6-DB6291AF2E57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D33B1C9-32EE-61AA-E2CB-AC3C16887183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Interpreting the ECG and noise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52C24C0C-21E7-24BB-2755-9443FCCFF48A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F64052-3B66-8929-C4EF-2042DB636CD1}"/>
              </a:ext>
            </a:extLst>
          </p:cNvPr>
          <p:cNvSpPr txBox="1">
            <a:spLocks/>
          </p:cNvSpPr>
          <p:nvPr/>
        </p:nvSpPr>
        <p:spPr>
          <a:xfrm>
            <a:off x="965439" y="1854425"/>
            <a:ext cx="4555490" cy="3576156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685800" marR="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en-US" sz="2400" dirty="0">
              <a:solidFill>
                <a:schemeClr val="dk1"/>
              </a:solidFill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CD83F859-6864-850E-B34A-69BEA5ADC67F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AD9F988E-CD36-DEAC-3DBE-0AA5DAB63A8D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C65DCBB-6235-3EE7-3443-0BCC02AC8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919" y="3767835"/>
            <a:ext cx="5069601" cy="199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66FE154-E801-2E8D-FC00-DC2CB379C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160" y="1722441"/>
            <a:ext cx="5166360" cy="20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321C3D7-15CF-3971-AD31-D542A9EE3675}"/>
              </a:ext>
            </a:extLst>
          </p:cNvPr>
          <p:cNvSpPr/>
          <p:nvPr/>
        </p:nvSpPr>
        <p:spPr>
          <a:xfrm>
            <a:off x="7955280" y="3959516"/>
            <a:ext cx="1143000" cy="1559560"/>
          </a:xfrm>
          <a:prstGeom prst="roundRect">
            <a:avLst/>
          </a:prstGeom>
          <a:solidFill>
            <a:srgbClr val="FF99FF">
              <a:alpha val="2392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7F26F6-0234-236F-3AF9-FC805A13CA75}"/>
              </a:ext>
            </a:extLst>
          </p:cNvPr>
          <p:cNvSpPr txBox="1"/>
          <p:nvPr/>
        </p:nvSpPr>
        <p:spPr>
          <a:xfrm>
            <a:off x="9398239" y="5060216"/>
            <a:ext cx="1129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band is moving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A668E3-5BE1-1429-56AC-D9EA7543248E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9118719" y="5060216"/>
            <a:ext cx="279520" cy="138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6ACC62D-02C1-0B40-FA25-1E6A9D9B1F0C}"/>
              </a:ext>
            </a:extLst>
          </p:cNvPr>
          <p:cNvSpPr txBox="1"/>
          <p:nvPr/>
        </p:nvSpPr>
        <p:spPr>
          <a:xfrm>
            <a:off x="774253" y="1854425"/>
            <a:ext cx="47466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waveform can jump, saturate, or wander dramatically; sometimes the true ECG is partially buried.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dominated by electrode contact changes (strap slip, pressure changes, sweat conductivity shifts) →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causes large amplitude spikes and baseline shifts that are not heartbeats.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Peak detection can fail: you may get false R-peaks (too many beats) or missed beats (too few).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can create RR intervals that are unrealistically short/long.</a:t>
            </a:r>
          </a:p>
        </p:txBody>
      </p:sp>
    </p:spTree>
    <p:extLst>
      <p:ext uri="{BB962C8B-B14F-4D97-AF65-F5344CB8AC3E}">
        <p14:creationId xmlns:p14="http://schemas.microsoft.com/office/powerpoint/2010/main" val="3494284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566928"/>
          </a:xfrm>
          <a:prstGeom prst="rect">
            <a:avLst/>
          </a:prstGeom>
          <a:solidFill>
            <a:srgbClr val="002060"/>
          </a:solidFill>
          <a:ln w="12700">
            <a:solidFill>
              <a:srgbClr val="0F766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48640" y="109728"/>
            <a:ext cx="1109441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Connecting model ↔ data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0" y="6537960"/>
            <a:ext cx="12191695" cy="320040"/>
          </a:xfrm>
          <a:prstGeom prst="rect">
            <a:avLst/>
          </a:prstGeom>
          <a:solidFill>
            <a:srgbClr val="F3F4F6"/>
          </a:solidFill>
          <a:ln w="12700">
            <a:solidFill>
              <a:srgbClr val="F3F4F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731520" y="1051560"/>
            <a:ext cx="5120640" cy="534924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93893" y="1329268"/>
            <a:ext cx="4617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111827"/>
                </a:solidFill>
              </a:rPr>
              <a:t>Van der Pol (model)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05840" y="1578187"/>
            <a:ext cx="461772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</a:rPr>
              <a:t>• Deterministic equations → a clean limit cycle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</a:rPr>
              <a:t>• μ tunes waveform shape (sinusoid ↔ relaxation)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</a:rPr>
              <a:t>• Phase plane tools: nullclines, vector field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</a:rPr>
              <a:t>• Great for intuition about self-sustained rhythms</a:t>
            </a:r>
            <a:endParaRPr lang="en-US" sz="1600" dirty="0"/>
          </a:p>
        </p:txBody>
      </p:sp>
      <p:pic>
        <p:nvPicPr>
          <p:cNvPr id="10" name="Image 0" descr="/mnt/data/vdp_phase_portra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0" y="3386328"/>
            <a:ext cx="3596640" cy="2697480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6725920" y="1051560"/>
            <a:ext cx="5102352" cy="534924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098453" y="1397848"/>
            <a:ext cx="4663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111827"/>
                </a:solidFill>
              </a:rPr>
              <a:t>ECG (data)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954520" y="1645920"/>
            <a:ext cx="466344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</a:rPr>
              <a:t>• Measurements include noise + artifacts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</a:rPr>
              <a:t>• Rhythm can change with gait, arousal, respiration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</a:rPr>
              <a:t>• HRV metrics summarize variability (not a full model)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111827"/>
                </a:solidFill>
              </a:rPr>
              <a:t>• Preprocessing decisions matter (filters, peak detection)</a:t>
            </a:r>
            <a:endParaRPr lang="en-US" sz="1600" dirty="0"/>
          </a:p>
        </p:txBody>
      </p:sp>
      <p:pic>
        <p:nvPicPr>
          <p:cNvPr id="14" name="Image 1" descr="/mnt/data/ecg_sinus_rhyth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380" y="3520440"/>
            <a:ext cx="2697480" cy="269748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588508" y="2804160"/>
            <a:ext cx="1302512" cy="716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000" dirty="0">
                <a:solidFill>
                  <a:srgbClr val="4B5563"/>
                </a:solidFill>
              </a:rPr>
              <a:t>⇄</a:t>
            </a:r>
            <a:endParaRPr lang="en-US" sz="4000" dirty="0"/>
          </a:p>
        </p:txBody>
      </p:sp>
      <p:sp>
        <p:nvSpPr>
          <p:cNvPr id="16" name="Text 12"/>
          <p:cNvSpPr/>
          <p:nvPr/>
        </p:nvSpPr>
        <p:spPr>
          <a:xfrm>
            <a:off x="5852160" y="3384635"/>
            <a:ext cx="87376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4B5563"/>
                </a:solidFill>
              </a:rPr>
              <a:t>Compare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dirty="0">
                <a:solidFill>
                  <a:srgbClr val="4B5563"/>
                </a:solidFill>
              </a:rPr>
              <a:t>patterns</a:t>
            </a:r>
            <a:endParaRPr lang="en-US"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Questions?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838200" y="1227328"/>
            <a:ext cx="10789920" cy="47396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417320" y="2134108"/>
            <a:ext cx="1014984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dirty="0" err="1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Github</a:t>
            </a:r>
            <a:r>
              <a:rPr lang="en-US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link for Python notebook: </a:t>
            </a:r>
          </a:p>
          <a:p>
            <a:r>
              <a:rPr lang="en-US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  <a:hlinkClick r:id="rId3"/>
              </a:rPr>
              <a:t>https://github.com/equiphysics/education/tree/main/labs/horse_heart_VdP</a:t>
            </a:r>
            <a:r>
              <a:rPr lang="en-US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</a:p>
          <a:p>
            <a:r>
              <a:rPr lang="en-US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Google Drive link for data: </a:t>
            </a:r>
            <a:r>
              <a:rPr lang="en-US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  <a:hlinkClick r:id="rId4"/>
              </a:rPr>
              <a:t>https://drive.google.com/drive/folders/1C8C6YqzpEVCts-inkqRmkxJYjD3-ahws?usp=drive_link</a:t>
            </a:r>
            <a:r>
              <a:rPr lang="en-US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</a:p>
          <a:p>
            <a:r>
              <a:rPr lang="en-US" dirty="0"/>
              <a:t>Video presentation: </a:t>
            </a:r>
            <a:r>
              <a:rPr lang="en-US" u="sng" dirty="0">
                <a:hlinkClick r:id="rId5"/>
              </a:rPr>
              <a:t>https://drive.google.com/file/d/1tHT9_Ju7jsudICALo1g34ZxiFcQ3Ok6a/view?usp=drive_link</a:t>
            </a:r>
            <a:endParaRPr lang="en-US" dirty="0"/>
          </a:p>
          <a:p>
            <a:r>
              <a:rPr lang="en-US" dirty="0"/>
              <a:t>How to use Python Notebook: </a:t>
            </a:r>
            <a:r>
              <a:rPr lang="en-US" u="sng" dirty="0">
                <a:hlinkClick r:id="rId6"/>
              </a:rPr>
              <a:t>https://drive.google.com/file/d/17JnD0S1rnOVXyJGxOd_vPU73z00aQq4S/view?usp=drive_link</a:t>
            </a:r>
            <a:r>
              <a:rPr lang="en-US" dirty="0"/>
              <a:t>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Disclaimer: This content is educational and not a veterinary diagnosis.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0" name="Shape 8"/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79BB583-6636-7E49-AC19-8ACD0B80822C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5D73F415-2FA0-27D8-781F-B377808B3BE1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5BEAA-B10B-7662-A816-B5A534FA4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777C70A5-119F-6498-1FA6-FB89D17CB5E5}"/>
              </a:ext>
            </a:extLst>
          </p:cNvPr>
          <p:cNvSpPr/>
          <p:nvPr/>
        </p:nvSpPr>
        <p:spPr>
          <a:xfrm>
            <a:off x="909320" y="5127752"/>
            <a:ext cx="10708640" cy="14376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5F4707B0-3D1E-1EB0-BFD9-419C4439C85E}"/>
              </a:ext>
            </a:extLst>
          </p:cNvPr>
          <p:cNvSpPr/>
          <p:nvPr/>
        </p:nvSpPr>
        <p:spPr>
          <a:xfrm>
            <a:off x="2595880" y="896112"/>
            <a:ext cx="6822440" cy="40487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85C31B86-1FDB-2EA1-2844-4231F1778DAB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42B7990-FCB0-20EA-6D42-A701A637F60E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Electrocardiogram (ECG)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BBC7437C-7D50-1217-8540-8377DD27A082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interpreting ECG values">
            <a:extLst>
              <a:ext uri="{FF2B5EF4-FFF2-40B4-BE49-F238E27FC236}">
                <a16:creationId xmlns:a16="http://schemas.microsoft.com/office/drawing/2014/main" id="{F814611A-A2E2-5199-1413-1AAC1C27E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1238548"/>
            <a:ext cx="5963743" cy="338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752348-FA74-6696-2E0D-98E0317832D9}"/>
              </a:ext>
            </a:extLst>
          </p:cNvPr>
          <p:cNvSpPr txBox="1"/>
          <p:nvPr/>
        </p:nvSpPr>
        <p:spPr>
          <a:xfrm>
            <a:off x="1325880" y="5245219"/>
            <a:ext cx="995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Electrocardiography (ECG) is a diagnostic tool used to measure the electrical activity of the heart. An ECG machine records the electrical signals from the heart and produces an ECG waveform, which is a graphical representation of the heart’s electrical activity.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80A0B7-50AA-0577-86F8-6B440742CF20}"/>
              </a:ext>
            </a:extLst>
          </p:cNvPr>
          <p:cNvSpPr txBox="1"/>
          <p:nvPr/>
        </p:nvSpPr>
        <p:spPr>
          <a:xfrm>
            <a:off x="4053840" y="460911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https://medtigo.com/blog/how-do-you-interpret-ecg-values/</a:t>
            </a: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DE9BB377-9CF3-827F-C859-722BD2E91E38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CF2DE56C-EE8F-CF93-A037-7656B75FDB99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0870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D1897-1901-D48C-36E1-142F00270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17D491EC-C396-0D69-822B-A8969A09D959}"/>
              </a:ext>
            </a:extLst>
          </p:cNvPr>
          <p:cNvSpPr/>
          <p:nvPr/>
        </p:nvSpPr>
        <p:spPr>
          <a:xfrm>
            <a:off x="6444068" y="1503680"/>
            <a:ext cx="5326292" cy="4297679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9B118984-A034-3611-42BB-5A9168C88BCC}"/>
              </a:ext>
            </a:extLst>
          </p:cNvPr>
          <p:cNvSpPr/>
          <p:nvPr/>
        </p:nvSpPr>
        <p:spPr>
          <a:xfrm>
            <a:off x="279223" y="1554480"/>
            <a:ext cx="5903137" cy="41046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432D5881-137F-0AD9-636D-7CC2510917BF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4EB600A-D107-DFF8-DE50-E0F26B3EBA35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Electrocardiogram (ECG)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EA452548-BFE7-7F3E-A416-620EE5375144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interpreting ECG values">
            <a:extLst>
              <a:ext uri="{FF2B5EF4-FFF2-40B4-BE49-F238E27FC236}">
                <a16:creationId xmlns:a16="http://schemas.microsoft.com/office/drawing/2014/main" id="{6A42B45C-44D4-9831-DDE9-2BACC6E1B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1" y="2065380"/>
            <a:ext cx="5379720" cy="305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C30688-0635-90D4-C08E-0B59AF2F3A36}"/>
              </a:ext>
            </a:extLst>
          </p:cNvPr>
          <p:cNvSpPr txBox="1"/>
          <p:nvPr/>
        </p:nvSpPr>
        <p:spPr>
          <a:xfrm>
            <a:off x="1087120" y="518382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https://medtigo.com/blog/how-do-you-interpret-ecg-values/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20952-9CAA-67D5-8D57-853C219FD0D4}"/>
              </a:ext>
            </a:extLst>
          </p:cNvPr>
          <p:cNvSpPr txBox="1"/>
          <p:nvPr/>
        </p:nvSpPr>
        <p:spPr>
          <a:xfrm>
            <a:off x="6638334" y="1878884"/>
            <a:ext cx="493776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</a:rPr>
              <a:t>P wave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– The P wave represents the electrical activity that occurs when the atria contract to pump blood into the ventricle.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</a:rPr>
              <a:t>QRS complex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– The QRS complex represents the electrical activity that occurs when the ventricles contract to pump blood out of the heart.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</a:rPr>
              <a:t>T wave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– The T wave represents the electrical activity that occurs when the ventricles are repolarizing (returning to their resting state) after contraction.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70C0"/>
                </a:solidFill>
                <a:effectLst/>
                <a:latin typeface="Poppins" panose="00000500000000000000" pitchFamily="2" charset="0"/>
              </a:rPr>
              <a:t>U wave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– The U wave is a small waveform that sometimes appears after the T wave. Its significance is not well understood. 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A848E793-6601-1000-FC43-EE29491AF0B2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DDD8A500-7CE3-BF80-01E9-5D04B1C4DD1B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701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C72BF-9656-33C7-3E32-ECCF5B8BA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">
            <a:extLst>
              <a:ext uri="{FF2B5EF4-FFF2-40B4-BE49-F238E27FC236}">
                <a16:creationId xmlns:a16="http://schemas.microsoft.com/office/drawing/2014/main" id="{B1770CA9-76B8-4506-B8F3-97C726429432}"/>
              </a:ext>
            </a:extLst>
          </p:cNvPr>
          <p:cNvSpPr/>
          <p:nvPr/>
        </p:nvSpPr>
        <p:spPr>
          <a:xfrm>
            <a:off x="6444068" y="1503680"/>
            <a:ext cx="5326292" cy="4297679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CB244836-477D-E6A6-22AD-A2CF8FC60748}"/>
              </a:ext>
            </a:extLst>
          </p:cNvPr>
          <p:cNvSpPr/>
          <p:nvPr/>
        </p:nvSpPr>
        <p:spPr>
          <a:xfrm>
            <a:off x="279223" y="1554480"/>
            <a:ext cx="5903137" cy="41046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5B005FF2-873B-5D17-9377-8D26077428A7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1F7D7C4-FA74-A48E-4276-B0E483C81980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Electrocardiogram (ECG)</a:t>
            </a:r>
            <a:endParaRPr lang="en-US" sz="2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4CABA32-B15D-217E-F026-70EAF168A48D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endParaRPr lang="en-US" sz="13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14B22DB0-7026-3B39-7BBC-1656138BC253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488DF0DC-FB57-36DE-97E2-C4CE16245B52}"/>
              </a:ext>
            </a:extLst>
          </p:cNvPr>
          <p:cNvSpPr/>
          <p:nvPr/>
        </p:nvSpPr>
        <p:spPr>
          <a:xfrm>
            <a:off x="502920" y="6638544"/>
            <a:ext cx="91440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 • Weekly Duque Routine</a:t>
            </a:r>
            <a:endParaRPr lang="en-US" sz="1100" dirty="0"/>
          </a:p>
        </p:txBody>
      </p:sp>
      <p:pic>
        <p:nvPicPr>
          <p:cNvPr id="1026" name="Picture 2" descr="interpreting ECG values">
            <a:extLst>
              <a:ext uri="{FF2B5EF4-FFF2-40B4-BE49-F238E27FC236}">
                <a16:creationId xmlns:a16="http://schemas.microsoft.com/office/drawing/2014/main" id="{CB5151DC-29EA-7D6E-8C3C-4B04085B6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1" y="2065380"/>
            <a:ext cx="5379720" cy="305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E7A97E-8E4E-FF4D-4C9E-8662DCA968E3}"/>
              </a:ext>
            </a:extLst>
          </p:cNvPr>
          <p:cNvSpPr txBox="1"/>
          <p:nvPr/>
        </p:nvSpPr>
        <p:spPr>
          <a:xfrm>
            <a:off x="1087120" y="518382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https://medtigo.com/blog/how-do-you-interpret-ecg-values/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37E15B-EC07-EF13-5590-3893BA9ACA0E}"/>
              </a:ext>
            </a:extLst>
          </p:cNvPr>
          <p:cNvSpPr txBox="1"/>
          <p:nvPr/>
        </p:nvSpPr>
        <p:spPr>
          <a:xfrm>
            <a:off x="6638334" y="1878884"/>
            <a:ext cx="493776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Heart rate </a:t>
            </a:r>
            <a:r>
              <a:rPr lang="en-US" sz="2000" dirty="0"/>
              <a:t>– The heart rate can be determined by calculating the number of QRS complexes per minute. A normal human heart rate is between 60 and 100 beats per minute.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Rhythm</a:t>
            </a:r>
            <a:r>
              <a:rPr lang="en-US" sz="2000" dirty="0"/>
              <a:t> – The rhythm of the heartbeat can be determined by analyzing the spacing between each QRS complex.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NN interval </a:t>
            </a:r>
            <a:r>
              <a:rPr lang="en-US" sz="2000" dirty="0"/>
              <a:t>–</a:t>
            </a:r>
            <a:r>
              <a:rPr lang="en-US" sz="20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The time gaps between consecutive normal heartbeats.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RR interval </a:t>
            </a:r>
            <a:r>
              <a:rPr lang="en-US" sz="2000" dirty="0"/>
              <a:t>– The time gaps between consecutive R waves.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8150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A400C-555D-3452-4589-82F13E7FF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A44F7177-FC8E-EFA4-6F31-701170CDC400}"/>
              </a:ext>
            </a:extLst>
          </p:cNvPr>
          <p:cNvSpPr/>
          <p:nvPr/>
        </p:nvSpPr>
        <p:spPr>
          <a:xfrm>
            <a:off x="1672045" y="1076379"/>
            <a:ext cx="7746275" cy="523559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7A5D0BE3-D5E6-D215-96DE-9F61FC1F5736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0246D6F-04A0-80F9-C852-1EEF7A179700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Electrocardiogram (ECG)</a:t>
            </a:r>
            <a:endParaRPr lang="en-US" sz="2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F8EB7C0-1A07-2B69-92EB-197F0EAF3B3D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endParaRPr lang="en-US" sz="13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69B9CC94-06F8-6E53-6EBA-B860F206A64A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1F055D98-54F2-A5A6-B246-89D367BC08FB}"/>
              </a:ext>
            </a:extLst>
          </p:cNvPr>
          <p:cNvSpPr/>
          <p:nvPr/>
        </p:nvSpPr>
        <p:spPr>
          <a:xfrm>
            <a:off x="502920" y="6638544"/>
            <a:ext cx="91440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37415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 • Weekly Duque Routine</a:t>
            </a:r>
            <a:endParaRPr lang="en-US" sz="11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EBFCF4-02F0-8999-FC85-B5AE5A68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1" y="1389952"/>
            <a:ext cx="7236822" cy="44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924D1A-4D1A-6055-43FC-401601ACA9D9}"/>
              </a:ext>
            </a:extLst>
          </p:cNvPr>
          <p:cNvSpPr txBox="1"/>
          <p:nvPr/>
        </p:nvSpPr>
        <p:spPr>
          <a:xfrm>
            <a:off x="2221993" y="5917475"/>
            <a:ext cx="6095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u="none" strike="noStrike" dirty="0">
                <a:solidFill>
                  <a:srgbClr val="333333"/>
                </a:solidFill>
                <a:effectLst/>
                <a:latin typeface="arialt"/>
                <a:hlinkClick r:id="rId4"/>
              </a:rPr>
              <a:t>Characteristic aspect of base-apex ECG in horses (Colin, 2005)</a:t>
            </a:r>
            <a:endParaRPr lang="en-US" sz="1200" dirty="0">
              <a:latin typeface="arialt"/>
            </a:endParaRPr>
          </a:p>
        </p:txBody>
      </p:sp>
    </p:spTree>
    <p:extLst>
      <p:ext uri="{BB962C8B-B14F-4D97-AF65-F5344CB8AC3E}">
        <p14:creationId xmlns:p14="http://schemas.microsoft.com/office/powerpoint/2010/main" val="96350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E4071-CAB6-661F-9FC5-917DC264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3">
            <a:extLst>
              <a:ext uri="{FF2B5EF4-FFF2-40B4-BE49-F238E27FC236}">
                <a16:creationId xmlns:a16="http://schemas.microsoft.com/office/drawing/2014/main" id="{63EE35BC-1D67-B955-EC95-1A54B579FE51}"/>
              </a:ext>
            </a:extLst>
          </p:cNvPr>
          <p:cNvSpPr/>
          <p:nvPr/>
        </p:nvSpPr>
        <p:spPr>
          <a:xfrm>
            <a:off x="2788920" y="914400"/>
            <a:ext cx="6629400" cy="55778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6B74606B-14A3-4EAB-5BDF-A8F8309CC0D8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D4FB5DE-A1C2-7AD8-924F-A4852BB619AB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normal for a horse?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B31C56C4-743B-8D4E-4822-F1CE68CDECE6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D671EBB-3DBD-1D3F-DA8C-62816D192E3E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92646A8-1534-0E5D-2272-4775B65F3DE1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5570BD-789E-9F0A-CA88-71F3003E6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82" y="1132263"/>
            <a:ext cx="5050673" cy="505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9152A5-5E66-597E-56B5-D90758564B5E}"/>
              </a:ext>
            </a:extLst>
          </p:cNvPr>
          <p:cNvSpPr txBox="1"/>
          <p:nvPr/>
        </p:nvSpPr>
        <p:spPr>
          <a:xfrm>
            <a:off x="7541188" y="6120867"/>
            <a:ext cx="6095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Pin Sans"/>
                <a:hlinkClick r:id="rId4"/>
              </a:rPr>
              <a:t>Pella Vet</a:t>
            </a:r>
          </a:p>
        </p:txBody>
      </p:sp>
    </p:spTree>
    <p:extLst>
      <p:ext uri="{BB962C8B-B14F-4D97-AF65-F5344CB8AC3E}">
        <p14:creationId xmlns:p14="http://schemas.microsoft.com/office/powerpoint/2010/main" val="417486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B1AF6-5FB3-6CA4-5CE7-72AD23E84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5B566B79-63E2-CF1F-68C8-D60C5A6B8B23}"/>
              </a:ext>
            </a:extLst>
          </p:cNvPr>
          <p:cNvSpPr/>
          <p:nvPr/>
        </p:nvSpPr>
        <p:spPr>
          <a:xfrm>
            <a:off x="2280920" y="859536"/>
            <a:ext cx="7686040" cy="563270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E79BDA78-9F17-107A-090C-43705EC95459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62534EC-9BA4-8D4E-736E-09FEEC7D43A4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extreme?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C230E836-5EF5-3FD6-AF3E-5B6869223955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A2F796-F618-E56A-B85A-F665576D0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447" y="105664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8A3ADE-8001-7981-FB6C-EE70F608A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520" y="1232897"/>
            <a:ext cx="6054959" cy="4849406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EAE23242-44A7-0BD5-5F32-4E3E4595EB32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C9C4C9DA-0F57-6838-209D-B7B4831B0830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527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3136C-D6EB-62B5-D73E-8672CBF39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D3FEE4D0-502E-4433-7A07-123CCFDD4418}"/>
              </a:ext>
            </a:extLst>
          </p:cNvPr>
          <p:cNvSpPr/>
          <p:nvPr/>
        </p:nvSpPr>
        <p:spPr>
          <a:xfrm>
            <a:off x="1076379" y="859536"/>
            <a:ext cx="9870295" cy="563270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09EFF644-9FC8-C1F2-0F3C-989E392466CA}"/>
              </a:ext>
            </a:extLst>
          </p:cNvPr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0B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7E89C4B-F987-3DB5-00C9-20109DAF0A47}"/>
              </a:ext>
            </a:extLst>
          </p:cNvPr>
          <p:cNvSpPr/>
          <p:nvPr/>
        </p:nvSpPr>
        <p:spPr>
          <a:xfrm>
            <a:off x="502920" y="146304"/>
            <a:ext cx="88696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extreme?</a:t>
            </a:r>
            <a:endParaRPr lang="en-US" sz="24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5E244AAF-2091-807F-D3D0-69E3A7AB49B7}"/>
              </a:ext>
            </a:extLst>
          </p:cNvPr>
          <p:cNvSpPr/>
          <p:nvPr/>
        </p:nvSpPr>
        <p:spPr>
          <a:xfrm>
            <a:off x="0" y="6601968"/>
            <a:ext cx="12191695" cy="256032"/>
          </a:xfrm>
          <a:prstGeom prst="rect">
            <a:avLst/>
          </a:prstGeom>
          <a:solidFill>
            <a:srgbClr val="F3F5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56AAEB37-0C49-662E-E410-0DB5A9162B1A}"/>
              </a:ext>
            </a:extLst>
          </p:cNvPr>
          <p:cNvSpPr/>
          <p:nvPr/>
        </p:nvSpPr>
        <p:spPr>
          <a:xfrm>
            <a:off x="9418320" y="182880"/>
            <a:ext cx="2514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300" dirty="0" err="1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EquiPhysics</a:t>
            </a:r>
            <a:r>
              <a:rPr lang="en-US" sz="1300" dirty="0">
                <a:solidFill>
                  <a:srgbClr val="D7E1E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– equiphysics.org</a:t>
            </a:r>
            <a:endParaRPr lang="en-US" sz="13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591A0A18-DF1E-3328-877A-6D92AB9E2101}"/>
              </a:ext>
            </a:extLst>
          </p:cNvPr>
          <p:cNvSpPr/>
          <p:nvPr/>
        </p:nvSpPr>
        <p:spPr>
          <a:xfrm>
            <a:off x="548640" y="6601968"/>
            <a:ext cx="5577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Horse Heartbeats Lab</a:t>
            </a:r>
            <a:endParaRPr lang="en-US" sz="1200" dirty="0"/>
          </a:p>
        </p:txBody>
      </p:sp>
      <p:pic>
        <p:nvPicPr>
          <p:cNvPr id="2050" name="Picture 2" descr="récupération cardio cheval">
            <a:extLst>
              <a:ext uri="{FF2B5EF4-FFF2-40B4-BE49-F238E27FC236}">
                <a16:creationId xmlns:a16="http://schemas.microsoft.com/office/drawing/2014/main" id="{108FC34F-A37A-CF69-AB40-04E546587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92" y="1391386"/>
            <a:ext cx="9034272" cy="453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A1E089-6E37-DBDF-7A6A-39F68A14AC81}"/>
              </a:ext>
            </a:extLst>
          </p:cNvPr>
          <p:cNvSpPr txBox="1"/>
          <p:nvPr/>
        </p:nvSpPr>
        <p:spPr>
          <a:xfrm>
            <a:off x="7326957" y="6158685"/>
            <a:ext cx="30867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https://training.arioneo.com/en/heart-rate/</a:t>
            </a:r>
          </a:p>
        </p:txBody>
      </p:sp>
    </p:spTree>
    <p:extLst>
      <p:ext uri="{BB962C8B-B14F-4D97-AF65-F5344CB8AC3E}">
        <p14:creationId xmlns:p14="http://schemas.microsoft.com/office/powerpoint/2010/main" val="872811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2538</TotalTime>
  <Words>4008</Words>
  <Application>Microsoft Office PowerPoint</Application>
  <PresentationFormat>Widescreen</PresentationFormat>
  <Paragraphs>276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arialt</vt:lpstr>
      <vt:lpstr>Calibri</vt:lpstr>
      <vt:lpstr>Cambria Math</vt:lpstr>
      <vt:lpstr>Consolas</vt:lpstr>
      <vt:lpstr>Pin Sans</vt:lpstr>
      <vt:lpstr>Poppins</vt:lpstr>
      <vt:lpstr>Symbol</vt:lpstr>
      <vt:lpstr>system-ui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EquiPhysics</dc:creator>
  <cp:lastModifiedBy>Laura Ann Miller</cp:lastModifiedBy>
  <cp:revision>16</cp:revision>
  <dcterms:created xsi:type="dcterms:W3CDTF">2026-01-23T00:50:33Z</dcterms:created>
  <dcterms:modified xsi:type="dcterms:W3CDTF">2026-02-02T16:27:55Z</dcterms:modified>
</cp:coreProperties>
</file>